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5" r:id="rId3"/>
    <p:sldId id="266" r:id="rId4"/>
    <p:sldId id="282" r:id="rId5"/>
    <p:sldId id="283" r:id="rId6"/>
    <p:sldId id="304" r:id="rId7"/>
    <p:sldId id="259" r:id="rId8"/>
    <p:sldId id="260" r:id="rId9"/>
    <p:sldId id="280" r:id="rId10"/>
    <p:sldId id="263"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267" r:id="rId25"/>
    <p:sldId id="305" r:id="rId26"/>
    <p:sldId id="306" r:id="rId27"/>
    <p:sldId id="307" r:id="rId28"/>
    <p:sldId id="269" r:id="rId29"/>
    <p:sldId id="284" r:id="rId30"/>
    <p:sldId id="270" r:id="rId31"/>
    <p:sldId id="257" r:id="rId32"/>
    <p:sldId id="289" r:id="rId33"/>
    <p:sldId id="288" r:id="rId34"/>
    <p:sldId id="281" r:id="rId35"/>
    <p:sldId id="30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31"/>
  </p:normalViewPr>
  <p:slideViewPr>
    <p:cSldViewPr snapToGrid="0" snapToObjects="1">
      <p:cViewPr varScale="1">
        <p:scale>
          <a:sx n="101" d="100"/>
          <a:sy n="101" d="100"/>
        </p:scale>
        <p:origin x="142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088F15-B677-844B-8A00-EA74D671531E}" type="datetimeFigureOut">
              <a:rPr lang="en-US" smtClean="0"/>
              <a:t>7/6/17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6941F3-5E1B-ED4C-88B4-241932C39650}" type="slidenum">
              <a:rPr lang="en-US" smtClean="0"/>
              <a:t>‹#›</a:t>
            </a:fld>
            <a:endParaRPr lang="en-US"/>
          </a:p>
        </p:txBody>
      </p:sp>
    </p:spTree>
    <p:extLst>
      <p:ext uri="{BB962C8B-B14F-4D97-AF65-F5344CB8AC3E}">
        <p14:creationId xmlns:p14="http://schemas.microsoft.com/office/powerpoint/2010/main" val="8713683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xfrm>
            <a:off x="1127125" y="711200"/>
            <a:ext cx="4605338" cy="3454400"/>
          </a:xfrm>
          <a:ln/>
        </p:spPr>
      </p:sp>
      <p:sp>
        <p:nvSpPr>
          <p:cNvPr id="8195"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9</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5450357-82C1-C541-82FB-0E6B878CAEA4}" type="slidenum">
              <a:rPr lang="en-US"/>
              <a:pPr>
                <a:defRPr/>
              </a:pPr>
              <a:t>11</a:t>
            </a:fld>
            <a:endParaRPr lang="en-US"/>
          </a:p>
        </p:txBody>
      </p:sp>
      <p:sp>
        <p:nvSpPr>
          <p:cNvPr id="97282" name="Rectangle 2"/>
          <p:cNvSpPr>
            <a:spLocks noGrp="1" noRot="1" noChangeAspect="1" noChangeArrowheads="1"/>
          </p:cNvSpPr>
          <p:nvPr>
            <p:ph type="sldImg"/>
          </p:nvPr>
        </p:nvSpPr>
        <p:spPr>
          <a:xfrm>
            <a:off x="1125538" y="711200"/>
            <a:ext cx="4606925" cy="3454400"/>
          </a:xfrm>
          <a:solidFill>
            <a:srgbClr val="FFFFFF"/>
          </a:solidFill>
          <a:ln/>
        </p:spPr>
      </p:sp>
      <p:sp>
        <p:nvSpPr>
          <p:cNvPr id="97283" name="Rectangle 3"/>
          <p:cNvSpPr>
            <a:spLocks noGrp="1" noChangeArrowheads="1"/>
          </p:cNvSpPr>
          <p:nvPr>
            <p:ph type="body" idx="1"/>
          </p:nvPr>
        </p:nvSpPr>
        <p:spPr>
          <a:xfrm>
            <a:off x="914400" y="4369009"/>
            <a:ext cx="5029200" cy="406452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127125" y="711200"/>
            <a:ext cx="4605338" cy="3454400"/>
          </a:xfrm>
          <a:ln/>
        </p:spPr>
      </p:sp>
      <p:sp>
        <p:nvSpPr>
          <p:cNvPr id="9219"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xfrm>
            <a:off x="1127125" y="711200"/>
            <a:ext cx="4605338" cy="3454400"/>
          </a:xfrm>
          <a:ln/>
        </p:spPr>
      </p:sp>
      <p:sp>
        <p:nvSpPr>
          <p:cNvPr id="10243" name="Rectangle 3"/>
          <p:cNvSpPr>
            <a:spLocks noGrp="1" noChangeArrowheads="1"/>
          </p:cNvSpPr>
          <p:nvPr>
            <p:ph type="body" idx="1"/>
          </p:nvPr>
        </p:nvSpPr>
        <p:spPr>
          <a:xfrm>
            <a:off x="914400" y="4368800"/>
            <a:ext cx="5029200" cy="4064000"/>
          </a:xfrm>
          <a:noFill/>
          <a:ln w="9525"/>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728566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589028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201536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899616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899616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D07016D4-4978-434B-9B8C-25DCA86072DA}"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99FB1-D4C0-B442-A38E-8138F9E2A444}" type="slidenum">
              <a:rPr lang="en-US" smtClean="0"/>
              <a:t>‹#›</a:t>
            </a:fld>
            <a:endParaRPr lang="en-US"/>
          </a:p>
        </p:txBody>
      </p:sp>
    </p:spTree>
    <p:extLst>
      <p:ext uri="{BB962C8B-B14F-4D97-AF65-F5344CB8AC3E}">
        <p14:creationId xmlns:p14="http://schemas.microsoft.com/office/powerpoint/2010/main" val="2546551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CD22D-62C3-4F29-8493-06C9B0E7A317}" type="slidenum">
              <a:rPr lang="en-US" smtClean="0"/>
              <a:t>‹#›</a:t>
            </a:fld>
            <a:endParaRPr lang="en-US"/>
          </a:p>
        </p:txBody>
      </p:sp>
    </p:spTree>
    <p:extLst>
      <p:ext uri="{BB962C8B-B14F-4D97-AF65-F5344CB8AC3E}">
        <p14:creationId xmlns:p14="http://schemas.microsoft.com/office/powerpoint/2010/main" val="19995336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6C8C-1BE3-0543-97F0-5019730C302B}"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1325287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3D6C8C-1BE3-0543-97F0-5019730C302B}" type="datetimeFigureOut">
              <a:rPr lang="en-US" smtClean="0"/>
              <a:t>7/6/17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43311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3D6C8C-1BE3-0543-97F0-5019730C302B}" type="datetimeFigureOut">
              <a:rPr lang="en-US" smtClean="0"/>
              <a:t>7/6/17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426883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3D6C8C-1BE3-0543-97F0-5019730C302B}" type="datetimeFigureOut">
              <a:rPr lang="en-US" smtClean="0"/>
              <a:t>7/6/17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3139246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3D6C8C-1BE3-0543-97F0-5019730C302B}" type="datetimeFigureOut">
              <a:rPr lang="en-US" smtClean="0"/>
              <a:t>7/6/17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644435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D6C8C-1BE3-0543-97F0-5019730C302B}" type="datetimeFigureOut">
              <a:rPr lang="en-US" smtClean="0"/>
              <a:t>7/6/17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348076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D6C8C-1BE3-0543-97F0-5019730C302B}" type="datetimeFigureOut">
              <a:rPr lang="en-US" smtClean="0"/>
              <a:t>7/6/17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4294331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D6C8C-1BE3-0543-97F0-5019730C302B}" type="datetimeFigureOut">
              <a:rPr lang="en-US" smtClean="0"/>
              <a:t>7/6/17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FF73FC-51DB-E141-96A3-1D995C6FCC3E}" type="slidenum">
              <a:rPr lang="en-US" smtClean="0"/>
              <a:t>‹#›</a:t>
            </a:fld>
            <a:endParaRPr lang="en-US"/>
          </a:p>
        </p:txBody>
      </p:sp>
    </p:spTree>
    <p:extLst>
      <p:ext uri="{BB962C8B-B14F-4D97-AF65-F5344CB8AC3E}">
        <p14:creationId xmlns:p14="http://schemas.microsoft.com/office/powerpoint/2010/main" val="2008522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D6C8C-1BE3-0543-97F0-5019730C302B}" type="datetimeFigureOut">
              <a:rPr lang="en-US" smtClean="0"/>
              <a:t>7/6/17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FF73FC-51DB-E141-96A3-1D995C6FCC3E}" type="slidenum">
              <a:rPr lang="en-US" smtClean="0"/>
              <a:t>‹#›</a:t>
            </a:fld>
            <a:endParaRPr lang="en-US"/>
          </a:p>
        </p:txBody>
      </p:sp>
    </p:spTree>
    <p:extLst>
      <p:ext uri="{BB962C8B-B14F-4D97-AF65-F5344CB8AC3E}">
        <p14:creationId xmlns:p14="http://schemas.microsoft.com/office/powerpoint/2010/main" val="1926511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png"/><Relationship Id="rId5" Type="http://schemas.microsoft.com/office/2007/relationships/hdphoto" Target="../media/hdphoto4.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1.png"/><Relationship Id="rId5" Type="http://schemas.microsoft.com/office/2007/relationships/hdphoto" Target="../media/hdphoto6.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1.png"/><Relationship Id="rId5" Type="http://schemas.microsoft.com/office/2007/relationships/hdphoto" Target="../media/hdphoto8.wdp"/><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11.png"/><Relationship Id="rId5" Type="http://schemas.microsoft.com/office/2007/relationships/hdphoto" Target="../media/hdphoto8.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microsoft.com/office/2007/relationships/hdphoto" Target="../media/hdphoto9.wdp"/><Relationship Id="rId4" Type="http://schemas.openxmlformats.org/officeDocument/2006/relationships/image" Target="../media/image11.png"/><Relationship Id="rId5" Type="http://schemas.microsoft.com/office/2007/relationships/hdphoto" Target="../media/hdphoto1.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1.png"/><Relationship Id="rId5" Type="http://schemas.microsoft.com/office/2007/relationships/hdphoto" Target="../media/hdphoto4.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microsoft.com/office/2007/relationships/hdphoto" Target="../media/hdphoto10.wdp"/><Relationship Id="rId4" Type="http://schemas.openxmlformats.org/officeDocument/2006/relationships/image" Target="../media/image11.png"/><Relationship Id="rId5" Type="http://schemas.microsoft.com/office/2007/relationships/hdphoto" Target="../media/hdphoto11.wdp"/><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4" Type="http://schemas.openxmlformats.org/officeDocument/2006/relationships/image" Target="../media/image11.png"/><Relationship Id="rId5" Type="http://schemas.microsoft.com/office/2007/relationships/hdphoto" Target="../media/hdphoto13.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11.png"/><Relationship Id="rId5" Type="http://schemas.microsoft.com/office/2007/relationships/hdphoto" Target="../media/hdphoto14.wdp"/><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microsoft.com/office/2007/relationships/hdphoto" Target="../media/hdphoto15.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4"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756" y="-1"/>
            <a:ext cx="11150833" cy="7002723"/>
          </a:xfrm>
          <a:prstGeom prst="rect">
            <a:avLst/>
          </a:prstGeom>
        </p:spPr>
      </p:pic>
      <p:sp>
        <p:nvSpPr>
          <p:cNvPr id="5" name="Rectangle 2"/>
          <p:cNvSpPr txBox="1">
            <a:spLocks noChangeArrowheads="1"/>
          </p:cNvSpPr>
          <p:nvPr/>
        </p:nvSpPr>
        <p:spPr>
          <a:xfrm>
            <a:off x="990600" y="4361092"/>
            <a:ext cx="7391399" cy="2133601"/>
          </a:xfrm>
          <a:prstGeom prst="rect">
            <a:avLst/>
          </a:prstGeom>
          <a:solidFill>
            <a:schemeClr val="accent1">
              <a:lumMod val="20000"/>
              <a:lumOff val="80000"/>
              <a:alpha val="60000"/>
            </a:schemeClr>
          </a:solidFill>
          <a:ln w="38100" cap="flat" cmpd="sng" algn="ctr">
            <a:solidFill>
              <a:srgbClr val="0000FF"/>
            </a:solidFill>
            <a:prstDash val="solid"/>
          </a:ln>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Events</a:t>
            </a:r>
            <a:endParaRPr lang="en-US" sz="4000" b="1" dirty="0">
              <a:solidFill>
                <a:schemeClr val="tx1"/>
              </a:solidFill>
              <a:latin typeface="Century Gothic"/>
              <a:cs typeface="Century Gothic"/>
            </a:endParaRPr>
          </a:p>
        </p:txBody>
      </p:sp>
      <p:pic>
        <p:nvPicPr>
          <p:cNvPr id="6" name="Picture 4" descr="C:\Users\Chris\University\Teaching\cs221\WWW\slides\img\stanf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4800"/>
            <a:ext cx="2383383" cy="2378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12183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Hole Puncher</a:t>
            </a:r>
            <a:endParaRPr lang="en-US" sz="4000" b="1" dirty="0">
              <a:solidFill>
                <a:schemeClr val="tx1"/>
              </a:solidFill>
              <a:latin typeface="Century Gothic"/>
              <a:cs typeface="Century Gothic"/>
            </a:endParaRPr>
          </a:p>
        </p:txBody>
      </p:sp>
      <p:pic>
        <p:nvPicPr>
          <p:cNvPr id="2" name="Picture 1" descr="Screen Shot 2016-06-24 at 7.49.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66" y="952370"/>
            <a:ext cx="8169769" cy="5905630"/>
          </a:xfrm>
          <a:prstGeom prst="rect">
            <a:avLst/>
          </a:prstGeom>
        </p:spPr>
      </p:pic>
      <p:pic>
        <p:nvPicPr>
          <p:cNvPr id="4" name="Picture 3"/>
          <p:cNvPicPr>
            <a:picLocks noChangeAspect="1"/>
          </p:cNvPicPr>
          <p:nvPr/>
        </p:nvPicPr>
        <p:blipFill>
          <a:blip r:embed="rId3"/>
          <a:stretch>
            <a:fillRect/>
          </a:stretch>
        </p:blipFill>
        <p:spPr>
          <a:xfrm>
            <a:off x="6215090" y="3996220"/>
            <a:ext cx="2443345" cy="2443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4606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smtClean="0">
                <a:solidFill>
                  <a:schemeClr val="bg1"/>
                </a:solidFill>
                <a:latin typeface="Courier"/>
                <a:cs typeface="Courier"/>
              </a:rPr>
              <a:t>Now With Dancing Children</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10977097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Normal Program</a:t>
            </a:r>
            <a:endParaRPr lang="en-US" sz="4000" b="1" dirty="0">
              <a:solidFill>
                <a:schemeClr val="tx1"/>
              </a:solidFill>
              <a:latin typeface="Century Gothic"/>
              <a:cs typeface="Century Gothic"/>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3178145" y="1129479"/>
            <a:ext cx="3846099" cy="5728521"/>
          </a:xfrm>
          <a:prstGeom prst="rect">
            <a:avLst/>
          </a:prstGeom>
        </p:spPr>
      </p:pic>
      <p:sp>
        <p:nvSpPr>
          <p:cNvPr id="9" name="TextBox 8"/>
          <p:cNvSpPr txBox="1"/>
          <p:nvPr/>
        </p:nvSpPr>
        <p:spPr>
          <a:xfrm>
            <a:off x="3878135" y="941805"/>
            <a:ext cx="1749848" cy="461665"/>
          </a:xfrm>
          <a:prstGeom prst="rect">
            <a:avLst/>
          </a:prstGeom>
          <a:noFill/>
        </p:spPr>
        <p:txBody>
          <a:bodyPr wrap="none" rtlCol="0">
            <a:spAutoFit/>
          </a:bodyPr>
          <a:lstStyle/>
          <a:p>
            <a:r>
              <a:rPr lang="en-US" sz="2400" dirty="0" smtClean="0"/>
              <a:t>Run Method</a:t>
            </a:r>
            <a:endParaRPr lang="en-US" sz="2400" dirty="0"/>
          </a:p>
        </p:txBody>
      </p:sp>
    </p:spTree>
    <p:extLst>
      <p:ext uri="{BB962C8B-B14F-4D97-AF65-F5344CB8AC3E}">
        <p14:creationId xmlns:p14="http://schemas.microsoft.com/office/powerpoint/2010/main" val="2821344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New Listener Characters</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955878" y="2184729"/>
            <a:ext cx="5776441" cy="3249248"/>
          </a:xfrm>
          <a:prstGeom prst="rect">
            <a:avLst/>
          </a:prstGeom>
        </p:spPr>
      </p:pic>
      <p:pic>
        <p:nvPicPr>
          <p:cNvPr id="8" name="Picture 7"/>
          <p:cNvPicPr>
            <a:picLocks noChangeAspect="1"/>
          </p:cNvPicPr>
          <p:nvPr/>
        </p:nvPicPr>
        <p:blipFill>
          <a:blip r:embed="rId4"/>
          <a:stretch>
            <a:fillRect/>
          </a:stretch>
        </p:blipFill>
        <p:spPr>
          <a:xfrm>
            <a:off x="5246520" y="1835273"/>
            <a:ext cx="3048000" cy="4813300"/>
          </a:xfrm>
          <a:prstGeom prst="rect">
            <a:avLst/>
          </a:prstGeom>
        </p:spPr>
      </p:pic>
      <p:sp>
        <p:nvSpPr>
          <p:cNvPr id="10" name="TextBox 9"/>
          <p:cNvSpPr txBox="1"/>
          <p:nvPr/>
        </p:nvSpPr>
        <p:spPr>
          <a:xfrm>
            <a:off x="571332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13" name="TextBox 12"/>
          <p:cNvSpPr txBox="1"/>
          <p:nvPr/>
        </p:nvSpPr>
        <p:spPr>
          <a:xfrm>
            <a:off x="1414063" y="987516"/>
            <a:ext cx="2113680" cy="461665"/>
          </a:xfrm>
          <a:prstGeom prst="rect">
            <a:avLst/>
          </a:prstGeom>
          <a:noFill/>
        </p:spPr>
        <p:txBody>
          <a:bodyPr wrap="none" rtlCol="0">
            <a:spAutoFit/>
          </a:bodyPr>
          <a:lstStyle/>
          <a:p>
            <a:r>
              <a:rPr lang="en-US" sz="2400" dirty="0" smtClean="0"/>
              <a:t>Mouse Listener</a:t>
            </a:r>
            <a:endParaRPr lang="en-US" sz="2400" dirty="0"/>
          </a:p>
        </p:txBody>
      </p:sp>
    </p:spTree>
    <p:extLst>
      <p:ext uri="{BB962C8B-B14F-4D97-AF65-F5344CB8AC3E}">
        <p14:creationId xmlns:p14="http://schemas.microsoft.com/office/powerpoint/2010/main" val="1056671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Starts Running</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pic>
        <p:nvPicPr>
          <p:cNvPr id="10" name="Picture 9"/>
          <p:cNvPicPr>
            <a:picLocks noChangeAspect="1"/>
          </p:cNvPicPr>
          <p:nvPr/>
        </p:nvPicPr>
        <p:blipFill>
          <a:blip r:embed="rId4"/>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12" name="Rectangle 11"/>
          <p:cNvSpPr/>
          <p:nvPr/>
        </p:nvSpPr>
        <p:spPr>
          <a:xfrm>
            <a:off x="2417007" y="1835273"/>
            <a:ext cx="7578749"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476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Add Mouse Listener</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124637" y="6233174"/>
            <a:ext cx="3878586" cy="461665"/>
          </a:xfrm>
          <a:prstGeom prst="rect">
            <a:avLst/>
          </a:prstGeom>
          <a:solidFill>
            <a:srgbClr val="FFFFFF"/>
          </a:solidFill>
        </p:spPr>
        <p:txBody>
          <a:bodyPr wrap="none" rtlCol="0">
            <a:spAutoFit/>
          </a:bodyPr>
          <a:lstStyle/>
          <a:p>
            <a:r>
              <a:rPr lang="en-US" sz="2400" dirty="0" err="1" smtClean="0">
                <a:latin typeface="Courier"/>
                <a:cs typeface="Courier"/>
              </a:rPr>
              <a:t>addMouseListeners</a:t>
            </a:r>
            <a:r>
              <a:rPr lang="en-US" sz="2400" dirty="0" smtClean="0">
                <a:latin typeface="Courier"/>
                <a:cs typeface="Courier"/>
              </a:rPr>
              <a:t>();</a:t>
            </a:r>
            <a:endParaRPr lang="en-US" sz="2400" dirty="0">
              <a:latin typeface="Courier"/>
              <a:cs typeface="Courier"/>
            </a:endParaRPr>
          </a:p>
        </p:txBody>
      </p:sp>
    </p:spTree>
    <p:extLst>
      <p:ext uri="{BB962C8B-B14F-4D97-AF65-F5344CB8AC3E}">
        <p14:creationId xmlns:p14="http://schemas.microsoft.com/office/powerpoint/2010/main" val="2307141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Program Runs as Usual</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7" y="1835273"/>
            <a:ext cx="3661417"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584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a:t>
            </a:r>
            <a:r>
              <a:rPr lang="en-US" sz="4000" b="1" dirty="0" smtClean="0">
                <a:solidFill>
                  <a:schemeClr val="tx1"/>
                </a:solidFill>
                <a:latin typeface="Century Gothic"/>
                <a:cs typeface="Century Gothic"/>
              </a:rPr>
              <a:t>Clicked</a:t>
            </a:r>
            <a:r>
              <a:rPr lang="en-U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389799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Calls </a:t>
            </a:r>
            <a:r>
              <a:rPr lang="en-US" sz="4000" b="1" dirty="0" smtClean="0">
                <a:solidFill>
                  <a:schemeClr val="tx1"/>
                </a:solidFill>
                <a:latin typeface="Century Gothic"/>
                <a:cs typeface="Century Gothic"/>
              </a:rPr>
              <a:t>Mouse Clicked </a:t>
            </a:r>
            <a:r>
              <a:rPr lang="en-US" sz="4000" b="1" dirty="0" smtClean="0">
                <a:solidFill>
                  <a:schemeClr val="tx1"/>
                </a:solidFill>
                <a:latin typeface="Century Gothic"/>
                <a:cs typeface="Century Gothic"/>
              </a:rPr>
              <a:t>Method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022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When done, Run continues.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57822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19519"/>
            <a:ext cx="9144000" cy="6615705"/>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Stamp Tool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801668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Keeps Doing Its Thing</a:t>
            </a:r>
            <a:r>
              <a:rPr lang="is-I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49914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Moved!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8" y="1835273"/>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7"/>
          <a:stretch>
            <a:fillRect/>
          </a:stretch>
        </p:blipFill>
        <p:spPr>
          <a:xfrm>
            <a:off x="7226300" y="1625846"/>
            <a:ext cx="1199866" cy="1329688"/>
          </a:xfrm>
          <a:prstGeom prst="rect">
            <a:avLst/>
          </a:prstGeom>
        </p:spPr>
      </p:pic>
    </p:spTree>
    <p:extLst>
      <p:ext uri="{BB962C8B-B14F-4D97-AF65-F5344CB8AC3E}">
        <p14:creationId xmlns:p14="http://schemas.microsoft.com/office/powerpoint/2010/main" val="2818670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Calls Mouse </a:t>
            </a:r>
            <a:r>
              <a:rPr lang="en-US" sz="4000" b="1" dirty="0" smtClean="0">
                <a:solidFill>
                  <a:schemeClr val="tx1"/>
                </a:solidFill>
                <a:latin typeface="Century Gothic"/>
                <a:cs typeface="Century Gothic"/>
              </a:rPr>
              <a:t>Clicked </a:t>
            </a:r>
            <a:r>
              <a:rPr lang="en-US" sz="4000" b="1" dirty="0" smtClean="0">
                <a:solidFill>
                  <a:schemeClr val="tx1"/>
                </a:solidFill>
                <a:latin typeface="Century Gothic"/>
                <a:cs typeface="Century Gothic"/>
              </a:rPr>
              <a:t>Method</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12" name="Rectangle 11"/>
          <p:cNvSpPr/>
          <p:nvPr/>
        </p:nvSpPr>
        <p:spPr>
          <a:xfrm>
            <a:off x="-1390006" y="1625846"/>
            <a:ext cx="3932756"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53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When done, Run continues.</a:t>
            </a:r>
            <a:endParaRPr lang="en-US" sz="4000" b="1" dirty="0">
              <a:solidFill>
                <a:schemeClr val="tx1"/>
              </a:solidFill>
              <a:latin typeface="Century Gothic"/>
              <a:cs typeface="Century Gothic"/>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imgEffect>
                  </a14:imgLayer>
                </a14:imgProps>
              </a:ext>
            </a:extLst>
          </a:blip>
          <a:stretch>
            <a:fillRect/>
          </a:stretch>
        </p:blipFill>
        <p:spPr>
          <a:xfrm>
            <a:off x="5318680" y="3058620"/>
            <a:ext cx="4278425" cy="2406614"/>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9929" b="94326" l="9859" r="89965"/>
                    </a14:imgEffect>
                  </a14:imgLayer>
                </a14:imgProps>
              </a:ext>
            </a:extLst>
          </a:blip>
          <a:stretch>
            <a:fillRect/>
          </a:stretch>
        </p:blipFill>
        <p:spPr>
          <a:xfrm>
            <a:off x="-222051" y="1174291"/>
            <a:ext cx="3846099" cy="5728521"/>
          </a:xfrm>
          <a:prstGeom prst="rect">
            <a:avLst/>
          </a:prstGeom>
        </p:spPr>
      </p:pic>
      <p:sp>
        <p:nvSpPr>
          <p:cNvPr id="7" name="TextBox 6"/>
          <p:cNvSpPr txBox="1"/>
          <p:nvPr/>
        </p:nvSpPr>
        <p:spPr>
          <a:xfrm>
            <a:off x="477939" y="986617"/>
            <a:ext cx="1749848" cy="461665"/>
          </a:xfrm>
          <a:prstGeom prst="rect">
            <a:avLst/>
          </a:prstGeom>
          <a:noFill/>
        </p:spPr>
        <p:txBody>
          <a:bodyPr wrap="none" rtlCol="0">
            <a:spAutoFit/>
          </a:bodyPr>
          <a:lstStyle/>
          <a:p>
            <a:r>
              <a:rPr lang="en-US" sz="2400" dirty="0" smtClean="0"/>
              <a:t>Run Method</a:t>
            </a:r>
            <a:endParaRPr lang="en-US" sz="2400" dirty="0"/>
          </a:p>
        </p:txBody>
      </p:sp>
      <p:sp>
        <p:nvSpPr>
          <p:cNvPr id="9" name="TextBox 8"/>
          <p:cNvSpPr txBox="1"/>
          <p:nvPr/>
        </p:nvSpPr>
        <p:spPr>
          <a:xfrm>
            <a:off x="6734304" y="958015"/>
            <a:ext cx="2113680" cy="461665"/>
          </a:xfrm>
          <a:prstGeom prst="rect">
            <a:avLst/>
          </a:prstGeom>
          <a:noFill/>
        </p:spPr>
        <p:txBody>
          <a:bodyPr wrap="none" rtlCol="0">
            <a:spAutoFit/>
          </a:bodyPr>
          <a:lstStyle/>
          <a:p>
            <a:r>
              <a:rPr lang="en-US" sz="2400" dirty="0" smtClean="0"/>
              <a:t>Mouse Listener</a:t>
            </a:r>
            <a:endParaRPr lang="en-US" sz="2400" dirty="0"/>
          </a:p>
        </p:txBody>
      </p:sp>
      <p:pic>
        <p:nvPicPr>
          <p:cNvPr id="10" name="Picture 9"/>
          <p:cNvPicPr>
            <a:picLocks noChangeAspect="1"/>
          </p:cNvPicPr>
          <p:nvPr/>
        </p:nvPicPr>
        <p:blipFill>
          <a:blip r:embed="rId6"/>
          <a:stretch>
            <a:fillRect/>
          </a:stretch>
        </p:blipFill>
        <p:spPr>
          <a:xfrm>
            <a:off x="2542750" y="1835273"/>
            <a:ext cx="3048000" cy="4813300"/>
          </a:xfrm>
          <a:prstGeom prst="rect">
            <a:avLst/>
          </a:prstGeom>
        </p:spPr>
      </p:pic>
      <p:sp>
        <p:nvSpPr>
          <p:cNvPr id="11" name="TextBox 10"/>
          <p:cNvSpPr txBox="1"/>
          <p:nvPr/>
        </p:nvSpPr>
        <p:spPr>
          <a:xfrm>
            <a:off x="3009555" y="987516"/>
            <a:ext cx="3066673" cy="461665"/>
          </a:xfrm>
          <a:prstGeom prst="rect">
            <a:avLst/>
          </a:prstGeom>
          <a:noFill/>
        </p:spPr>
        <p:txBody>
          <a:bodyPr wrap="none" rtlCol="0">
            <a:spAutoFit/>
          </a:bodyPr>
          <a:lstStyle/>
          <a:p>
            <a:r>
              <a:rPr lang="en-US" sz="2400" dirty="0" smtClean="0"/>
              <a:t>Mouse </a:t>
            </a:r>
            <a:r>
              <a:rPr lang="en-US" sz="2400" dirty="0" smtClean="0"/>
              <a:t>Clicked </a:t>
            </a:r>
            <a:r>
              <a:rPr lang="en-US" sz="2400" dirty="0" smtClean="0"/>
              <a:t>Method</a:t>
            </a:r>
            <a:endParaRPr lang="en-US" sz="2400" dirty="0"/>
          </a:p>
        </p:txBody>
      </p:sp>
      <p:sp>
        <p:nvSpPr>
          <p:cNvPr id="2" name="Rectangle 1"/>
          <p:cNvSpPr/>
          <p:nvPr/>
        </p:nvSpPr>
        <p:spPr>
          <a:xfrm>
            <a:off x="2417008" y="1835273"/>
            <a:ext cx="3564060" cy="5022727"/>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0584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4108" y="1433728"/>
            <a:ext cx="3632337" cy="3632337"/>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Mouse Tracker</a:t>
            </a:r>
            <a:endParaRPr lang="en-US" sz="4000" b="1" dirty="0">
              <a:solidFill>
                <a:schemeClr val="tx1"/>
              </a:solidFill>
              <a:latin typeface="Century Gothic"/>
              <a:cs typeface="Century Gothic"/>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0" b="100000" l="9904" r="89856"/>
                    </a14:imgEffect>
                  </a14:imgLayer>
                </a14:imgProps>
              </a:ext>
            </a:extLst>
          </a:blip>
          <a:stretch>
            <a:fillRect/>
          </a:stretch>
        </p:blipFill>
        <p:spPr>
          <a:xfrm>
            <a:off x="3523914" y="3164670"/>
            <a:ext cx="1901395" cy="1901395"/>
          </a:xfrm>
          <a:prstGeom prst="rect">
            <a:avLst/>
          </a:prstGeom>
        </p:spPr>
      </p:pic>
    </p:spTree>
    <p:extLst>
      <p:ext uri="{BB962C8B-B14F-4D97-AF65-F5344CB8AC3E}">
        <p14:creationId xmlns:p14="http://schemas.microsoft.com/office/powerpoint/2010/main" val="2909342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a:buAutoNum type="arabicPeriod"/>
            </a:pPr>
            <a:r>
              <a:rPr lang="en-US" sz="2400" dirty="0" smtClean="0">
                <a:latin typeface="Calibri" charset="0"/>
                <a:ea typeface="Calibri" charset="0"/>
                <a:cs typeface="Calibri" charset="0"/>
              </a:rPr>
              <a:t>Variables exist until their inner-most </a:t>
            </a:r>
            <a:r>
              <a:rPr lang="en-US" sz="2400" dirty="0" smtClean="0">
                <a:latin typeface="Calibri" charset="0"/>
                <a:ea typeface="Calibri" charset="0"/>
                <a:cs typeface="Calibri" charset="0"/>
              </a:rPr>
              <a:t>code </a:t>
            </a:r>
            <a:r>
              <a:rPr lang="en-US" sz="2400" dirty="0" smtClean="0">
                <a:latin typeface="Calibri" charset="0"/>
                <a:ea typeface="Calibri" charset="0"/>
                <a:cs typeface="Calibri" charset="0"/>
              </a:rPr>
              <a:t>block ends.</a:t>
            </a:r>
          </a:p>
          <a:p>
            <a:pPr marL="457200" indent="-457200">
              <a:buAutoNum type="arabicPeriod"/>
            </a:pPr>
            <a:r>
              <a:rPr lang="en-US" sz="2400" dirty="0" smtClean="0">
                <a:latin typeface="Calibri" charset="0"/>
                <a:ea typeface="Calibri" charset="0"/>
                <a:cs typeface="Calibri" charset="0"/>
              </a:rPr>
              <a:t>If a variable is defined outside all methods, its inner-most </a:t>
            </a:r>
            <a:r>
              <a:rPr lang="en-US" sz="2400" dirty="0" smtClean="0">
                <a:latin typeface="Calibri" charset="0"/>
                <a:ea typeface="Calibri" charset="0"/>
                <a:cs typeface="Calibri" charset="0"/>
              </a:rPr>
              <a:t>code </a:t>
            </a:r>
            <a:r>
              <a:rPr lang="en-US" sz="2400" dirty="0" smtClean="0">
                <a:latin typeface="Calibri" charset="0"/>
                <a:ea typeface="Calibri" charset="0"/>
                <a:cs typeface="Calibri" charset="0"/>
              </a:rPr>
              <a:t>block is the entire program!</a:t>
            </a:r>
          </a:p>
          <a:p>
            <a:pPr marL="457200" indent="-457200">
              <a:buAutoNum type="arabicPeriod"/>
            </a:pPr>
            <a:r>
              <a:rPr lang="en-US" sz="2400" dirty="0" smtClean="0">
                <a:latin typeface="Calibri" charset="0"/>
                <a:ea typeface="Calibri" charset="0"/>
                <a:cs typeface="Calibri" charset="0"/>
              </a:rPr>
              <a:t>We call these variables </a:t>
            </a:r>
            <a:r>
              <a:rPr lang="en-US" sz="2400" b="1" dirty="0">
                <a:latin typeface="Calibri" charset="0"/>
                <a:ea typeface="Calibri" charset="0"/>
                <a:cs typeface="Calibri" charset="0"/>
              </a:rPr>
              <a:t>i</a:t>
            </a:r>
            <a:r>
              <a:rPr lang="en-US" sz="2400" b="1" dirty="0" smtClean="0">
                <a:latin typeface="Calibri" charset="0"/>
                <a:ea typeface="Calibri" charset="0"/>
                <a:cs typeface="Calibri" charset="0"/>
              </a:rPr>
              <a:t>nstance </a:t>
            </a:r>
            <a:r>
              <a:rPr lang="en-US" sz="2400" b="1" dirty="0">
                <a:latin typeface="Calibri" charset="0"/>
                <a:ea typeface="Calibri" charset="0"/>
                <a:cs typeface="Calibri" charset="0"/>
              </a:rPr>
              <a:t>v</a:t>
            </a:r>
            <a:r>
              <a:rPr lang="en-US" sz="2400" b="1" dirty="0" smtClean="0">
                <a:latin typeface="Calibri" charset="0"/>
                <a:ea typeface="Calibri" charset="0"/>
                <a:cs typeface="Calibri" charset="0"/>
              </a:rPr>
              <a:t>ariables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Instance Variables</a:t>
            </a:r>
            <a:endParaRPr lang="en-US" sz="4000" b="1" dirty="0">
              <a:solidFill>
                <a:schemeClr val="tx1"/>
              </a:solidFill>
              <a:latin typeface="Century Gothic"/>
              <a:cs typeface="Century Gothic"/>
            </a:endParaRPr>
          </a:p>
        </p:txBody>
      </p:sp>
      <p:sp>
        <p:nvSpPr>
          <p:cNvPr id="9" name="Rectangle 18"/>
          <p:cNvSpPr>
            <a:spLocks noChangeArrowheads="1"/>
          </p:cNvSpPr>
          <p:nvPr/>
        </p:nvSpPr>
        <p:spPr bwMode="auto">
          <a:xfrm>
            <a:off x="171537" y="5729789"/>
            <a:ext cx="8058063" cy="15875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3038" marR="0" lvl="0" indent="-173038" defTabSz="914400" eaLnBrk="1" fontAlgn="auto" latinLnBrk="0" hangingPunct="1">
              <a:lnSpc>
                <a:spcPct val="100000"/>
              </a:lnSpc>
              <a:spcBef>
                <a:spcPts val="0"/>
              </a:spcBef>
              <a:spcAft>
                <a:spcPts val="0"/>
              </a:spcAft>
              <a:buClrTx/>
              <a:buSzTx/>
              <a:buFontTx/>
              <a:buNone/>
              <a:defRPr/>
            </a:pPr>
            <a:r>
              <a:rPr lang="en-US" dirty="0" smtClean="0">
                <a:latin typeface="Calibri" charset="0"/>
                <a:ea typeface="Calibri" charset="0"/>
                <a:cs typeface="Calibri" charset="0"/>
              </a:rPr>
              <a:t>* Instance variables have special meanings in programs with multiple files. For now you need to know that all methods can see them and that their initialization line is executed before run.</a:t>
            </a:r>
            <a:endParaRPr lang="en-US" dirty="0">
              <a:latin typeface="Calibri" charset="0"/>
              <a:ea typeface="Calibri" charset="0"/>
              <a:cs typeface="Calibri"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40" y="2960980"/>
            <a:ext cx="6540152" cy="237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5677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smtClean="0">
                <a:latin typeface="Calibri" charset="0"/>
                <a:ea typeface="Calibri" charset="0"/>
                <a:cs typeface="Calibri" charset="0"/>
              </a:rPr>
              <a:t>Often you need instance variables to pass information between the run method and the mouse event methods!</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Instance Variables + Events</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31" y="2188585"/>
            <a:ext cx="6615830" cy="4002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8333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1113" marR="0" lvl="0" indent="-11113" defTabSz="914400" eaLnBrk="1" fontAlgn="auto" latinLnBrk="0" hangingPunct="1">
              <a:lnSpc>
                <a:spcPct val="100000"/>
              </a:lnSpc>
              <a:spcBef>
                <a:spcPts val="0"/>
              </a:spcBef>
              <a:spcAft>
                <a:spcPts val="0"/>
              </a:spcAft>
              <a:buClrTx/>
              <a:buSzTx/>
              <a:buFontTx/>
              <a:buNone/>
              <a:defRPr/>
            </a:pPr>
            <a:r>
              <a:rPr lang="en-US" sz="2400" dirty="0" smtClean="0">
                <a:latin typeface="Calibri" charset="0"/>
                <a:ea typeface="Calibri" charset="0"/>
                <a:cs typeface="Calibri" charset="0"/>
              </a:rPr>
              <a:t>Objects have a special value called </a:t>
            </a:r>
            <a:r>
              <a:rPr lang="en-US" sz="2400" b="1" dirty="0" smtClean="0">
                <a:solidFill>
                  <a:srgbClr val="7030A0"/>
                </a:solidFill>
                <a:latin typeface="Courier" charset="0"/>
                <a:ea typeface="Courier" charset="0"/>
                <a:cs typeface="Courier" charset="0"/>
              </a:rPr>
              <a:t>null</a:t>
            </a:r>
            <a:r>
              <a:rPr lang="en-US" sz="2400" dirty="0" smtClean="0">
                <a:latin typeface="Calibri" charset="0"/>
                <a:ea typeface="Calibri" charset="0"/>
                <a:cs typeface="Calibri" charset="0"/>
              </a:rPr>
              <a:t> which means this variable is not associated with a value yet.</a:t>
            </a:r>
            <a:endParaRPr lang="en-US" sz="2800" b="1" dirty="0">
              <a:latin typeface="Calibri" charset="0"/>
              <a:ea typeface="Calibri" charset="0"/>
              <a:cs typeface="Calibri" charset="0"/>
            </a:endParaRPr>
          </a:p>
        </p:txBody>
      </p:sp>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Null</a:t>
            </a:r>
            <a:endParaRPr lang="en-US" sz="4000" b="1" dirty="0">
              <a:solidFill>
                <a:schemeClr val="tx1"/>
              </a:solidFill>
              <a:latin typeface="Century Gothic"/>
              <a:cs typeface="Century Gothic"/>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53" y="2148137"/>
            <a:ext cx="5365663" cy="2705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206" y="4521895"/>
            <a:ext cx="5435664" cy="1585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649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Debris Sweeper</a:t>
            </a:r>
            <a:endParaRPr lang="en-US" sz="4000" b="1" dirty="0">
              <a:solidFill>
                <a:schemeClr val="tx1"/>
              </a:solidFill>
              <a:latin typeface="Century Gothic"/>
              <a:cs typeface="Century Gothic"/>
            </a:endParaRPr>
          </a:p>
        </p:txBody>
      </p:sp>
      <p:pic>
        <p:nvPicPr>
          <p:cNvPr id="2" name="Picture 1" descr="Screen Shot 2016-06-24 at 7.54.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2235"/>
            <a:ext cx="9144000" cy="6609866"/>
          </a:xfrm>
          <a:prstGeom prst="rect">
            <a:avLst/>
          </a:prstGeom>
        </p:spPr>
      </p:pic>
    </p:spTree>
    <p:extLst>
      <p:ext uri="{BB962C8B-B14F-4D97-AF65-F5344CB8AC3E}">
        <p14:creationId xmlns:p14="http://schemas.microsoft.com/office/powerpoint/2010/main" val="12302102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And Here We Are</a:t>
            </a:r>
            <a:r>
              <a:rPr lang="is-IS" sz="4000" b="1" dirty="0" smtClean="0">
                <a:solidFill>
                  <a:schemeClr val="tx1"/>
                </a:solidFill>
                <a:latin typeface="Century Gothic"/>
                <a:cs typeface="Century Gothic"/>
              </a:rPr>
              <a:t>…</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637372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a:blip r:embed="rId3"/>
          <a:stretch>
            <a:fillRect/>
          </a:stretch>
        </p:blipFill>
        <p:spPr>
          <a:xfrm>
            <a:off x="0" y="622015"/>
            <a:ext cx="9144000" cy="6004377"/>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Catch Me If You Can</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94032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7791"/>
            <a:ext cx="9144000" cy="6615705"/>
          </a:xfrm>
          <a:prstGeom prst="rect">
            <a:avLst/>
          </a:prstGeom>
        </p:spPr>
      </p:pic>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Stamp Tool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463292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042" y="1124910"/>
            <a:ext cx="8998910" cy="5060604"/>
          </a:xfrm>
        </p:spPr>
        <p:txBody>
          <a:bodyPr>
            <a:normAutofit lnSpcReduction="10000"/>
          </a:bodyPr>
          <a:lstStyle/>
          <a:p>
            <a:pPr marL="0" indent="0">
              <a:buNone/>
            </a:pPr>
            <a:r>
              <a:rPr lang="en-US" dirty="0" smtClean="0"/>
              <a:t>New Commands</a:t>
            </a:r>
          </a:p>
          <a:p>
            <a:r>
              <a:rPr lang="en-US" dirty="0" err="1" smtClean="0">
                <a:latin typeface="Courier"/>
                <a:cs typeface="Courier"/>
              </a:rPr>
              <a:t>addMouseListeners</a:t>
            </a:r>
            <a:r>
              <a:rPr lang="en-US" dirty="0" smtClean="0">
                <a:latin typeface="Courier"/>
                <a:cs typeface="Courier"/>
              </a:rPr>
              <a:t>();</a:t>
            </a:r>
          </a:p>
          <a:p>
            <a:r>
              <a:rPr lang="en-US" dirty="0" err="1" smtClean="0">
                <a:latin typeface="Courier"/>
                <a:cs typeface="Courier"/>
              </a:rPr>
              <a:t>getElementAt</a:t>
            </a:r>
            <a:r>
              <a:rPr lang="en-US" dirty="0" smtClean="0">
                <a:latin typeface="Courier"/>
                <a:cs typeface="Courier"/>
              </a:rPr>
              <a:t>(</a:t>
            </a:r>
            <a:r>
              <a:rPr lang="en-US" i="1" dirty="0" smtClean="0">
                <a:latin typeface="Courier"/>
                <a:cs typeface="Courier"/>
              </a:rPr>
              <a:t>x</a:t>
            </a:r>
            <a:r>
              <a:rPr lang="en-US" dirty="0" smtClean="0">
                <a:latin typeface="Courier"/>
                <a:cs typeface="Courier"/>
              </a:rPr>
              <a:t>, </a:t>
            </a:r>
            <a:r>
              <a:rPr lang="en-US" i="1" dirty="0" smtClean="0">
                <a:latin typeface="Courier"/>
                <a:cs typeface="Courier"/>
              </a:rPr>
              <a:t>y</a:t>
            </a:r>
            <a:r>
              <a:rPr lang="en-US" dirty="0" smtClean="0">
                <a:latin typeface="Courier"/>
                <a:cs typeface="Courier"/>
              </a:rPr>
              <a:t>);</a:t>
            </a:r>
          </a:p>
          <a:p>
            <a:r>
              <a:rPr lang="en-US" dirty="0">
                <a:latin typeface="Courier"/>
                <a:cs typeface="Courier"/>
              </a:rPr>
              <a:t>r</a:t>
            </a:r>
            <a:r>
              <a:rPr lang="en-US" dirty="0" smtClean="0">
                <a:latin typeface="Courier"/>
                <a:cs typeface="Courier"/>
              </a:rPr>
              <a:t>emove(</a:t>
            </a:r>
            <a:r>
              <a:rPr lang="en-US" i="1" dirty="0" err="1" smtClean="0">
                <a:latin typeface="Courier"/>
                <a:cs typeface="Courier"/>
              </a:rPr>
              <a:t>obj</a:t>
            </a:r>
            <a:r>
              <a:rPr lang="en-US" dirty="0" smtClean="0">
                <a:latin typeface="Courier"/>
                <a:cs typeface="Courier"/>
              </a:rPr>
              <a:t>);</a:t>
            </a:r>
          </a:p>
          <a:p>
            <a:endParaRPr lang="en-US" dirty="0">
              <a:latin typeface="Courier"/>
              <a:cs typeface="Courier"/>
            </a:endParaRPr>
          </a:p>
          <a:p>
            <a:pPr marL="0" indent="0">
              <a:buNone/>
            </a:pPr>
            <a:r>
              <a:rPr lang="en-US" dirty="0" smtClean="0"/>
              <a:t>New Ideas</a:t>
            </a:r>
          </a:p>
          <a:p>
            <a:r>
              <a:rPr lang="en-US" dirty="0" smtClean="0"/>
              <a:t>The Listener Model</a:t>
            </a:r>
          </a:p>
          <a:p>
            <a:r>
              <a:rPr lang="en-US" dirty="0" smtClean="0"/>
              <a:t>Instance Variables</a:t>
            </a:r>
          </a:p>
          <a:p>
            <a:r>
              <a:rPr lang="en-US" b="1" dirty="0" smtClean="0">
                <a:solidFill>
                  <a:srgbClr val="660066"/>
                </a:solidFill>
                <a:latin typeface="Courier"/>
                <a:cs typeface="Courier"/>
              </a:rPr>
              <a:t>null</a:t>
            </a:r>
          </a:p>
          <a:p>
            <a:endParaRPr lang="en-US" dirty="0" smtClean="0"/>
          </a:p>
          <a:p>
            <a:endParaRPr lang="en-US" dirty="0" smtClean="0"/>
          </a:p>
          <a:p>
            <a:endParaRPr lang="en-US" dirty="0"/>
          </a:p>
        </p:txBody>
      </p:sp>
      <p:sp>
        <p:nvSpPr>
          <p:cNvPr id="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New Concepts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9128567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a:t>
            </a:r>
            <a:r>
              <a:rPr lang="en-US" sz="2400" dirty="0" smtClean="0"/>
              <a:t>The </a:t>
            </a:r>
            <a:r>
              <a:rPr lang="en-US" sz="2400" b="1" dirty="0" smtClean="0"/>
              <a:t>run</a:t>
            </a:r>
            <a:r>
              <a:rPr lang="en-US" sz="2800" dirty="0" smtClean="0">
                <a:latin typeface="Times New Roman" charset="0"/>
              </a:rPr>
              <a:t> </a:t>
            </a:r>
            <a:r>
              <a:rPr lang="en-US" sz="2800" dirty="0">
                <a:latin typeface="Times New Roman" charset="0"/>
              </a:rPr>
              <a:t>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Mouse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402329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04800" y="2600920"/>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keyPressed(</a:t>
            </a:r>
            <a:r>
              <a:rPr lang="en-US" sz="600" i="1">
                <a:latin typeface="Times New Roman" charset="0"/>
              </a:rPr>
              <a:t> </a:t>
            </a:r>
            <a:r>
              <a:rPr lang="en-US" sz="2400" i="1">
                <a:latin typeface="Times New Roman" charset="0"/>
              </a:rPr>
              <a:t>e</a:t>
            </a:r>
            <a:r>
              <a:rPr lang="en-US" sz="2400" b="1"/>
              <a:t>)</a:t>
            </a:r>
          </a:p>
        </p:txBody>
      </p:sp>
      <p:sp>
        <p:nvSpPr>
          <p:cNvPr id="5124" name="Rectangle 6"/>
          <p:cNvSpPr>
            <a:spLocks noChangeArrowheads="1"/>
          </p:cNvSpPr>
          <p:nvPr/>
        </p:nvSpPr>
        <p:spPr bwMode="auto">
          <a:xfrm>
            <a:off x="304800" y="3054945"/>
            <a:ext cx="3048000" cy="465138"/>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keyReleased(</a:t>
            </a:r>
            <a:r>
              <a:rPr lang="en-US" sz="600" i="1">
                <a:latin typeface="Times New Roman" charset="0"/>
              </a:rPr>
              <a:t> </a:t>
            </a:r>
            <a:r>
              <a:rPr lang="en-US" sz="2400" i="1">
                <a:latin typeface="Times New Roman" charset="0"/>
              </a:rPr>
              <a:t>e</a:t>
            </a:r>
            <a:r>
              <a:rPr lang="en-US" sz="2400" b="1"/>
              <a:t>)</a:t>
            </a:r>
          </a:p>
        </p:txBody>
      </p:sp>
      <p:sp>
        <p:nvSpPr>
          <p:cNvPr id="5125" name="Rectangle 7"/>
          <p:cNvSpPr>
            <a:spLocks noChangeArrowheads="1"/>
          </p:cNvSpPr>
          <p:nvPr/>
        </p:nvSpPr>
        <p:spPr bwMode="auto">
          <a:xfrm>
            <a:off x="304800" y="3507383"/>
            <a:ext cx="3048000" cy="99853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keyTyped(</a:t>
            </a:r>
            <a:r>
              <a:rPr lang="en-US" sz="2400" i="1">
                <a:latin typeface="Times New Roman" charset="0"/>
              </a:rPr>
              <a:t>e</a:t>
            </a:r>
            <a:r>
              <a:rPr lang="en-US" sz="2400" b="1"/>
              <a:t>)</a:t>
            </a:r>
          </a:p>
        </p:txBody>
      </p:sp>
      <p:sp>
        <p:nvSpPr>
          <p:cNvPr id="5126" name="Rectangle 8"/>
          <p:cNvSpPr>
            <a:spLocks noChangeArrowheads="1"/>
          </p:cNvSpPr>
          <p:nvPr/>
        </p:nvSpPr>
        <p:spPr bwMode="auto">
          <a:xfrm>
            <a:off x="3352800" y="2600920"/>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presses a key</a:t>
            </a:r>
          </a:p>
        </p:txBody>
      </p:sp>
      <p:sp>
        <p:nvSpPr>
          <p:cNvPr id="5127" name="Rectangle 9"/>
          <p:cNvSpPr>
            <a:spLocks noChangeArrowheads="1"/>
          </p:cNvSpPr>
          <p:nvPr/>
        </p:nvSpPr>
        <p:spPr bwMode="auto">
          <a:xfrm>
            <a:off x="3352800" y="3054945"/>
            <a:ext cx="5410200" cy="465138"/>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key comes back up</a:t>
            </a:r>
          </a:p>
        </p:txBody>
      </p:sp>
      <p:sp>
        <p:nvSpPr>
          <p:cNvPr id="5128" name="Rectangle 10"/>
          <p:cNvSpPr>
            <a:spLocks noChangeArrowheads="1"/>
          </p:cNvSpPr>
          <p:nvPr/>
        </p:nvSpPr>
        <p:spPr bwMode="auto">
          <a:xfrm>
            <a:off x="3352800" y="3507383"/>
            <a:ext cx="5410200" cy="99853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types </a:t>
            </a:r>
          </a:p>
          <a:p>
            <a:pPr>
              <a:lnSpc>
                <a:spcPct val="85000"/>
              </a:lnSpc>
            </a:pPr>
            <a:r>
              <a:rPr lang="en-US" sz="2400">
                <a:latin typeface="Times New Roman" charset="0"/>
              </a:rPr>
              <a:t>(presses and releases) a key</a:t>
            </a:r>
          </a:p>
        </p:txBody>
      </p:sp>
      <p:sp>
        <p:nvSpPr>
          <p:cNvPr id="5129" name="Rectangle 11"/>
          <p:cNvSpPr>
            <a:spLocks noChangeArrowheads="1"/>
          </p:cNvSpPr>
          <p:nvPr/>
        </p:nvSpPr>
        <p:spPr bwMode="auto">
          <a:xfrm>
            <a:off x="482600" y="4914900"/>
            <a:ext cx="8128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 </a:t>
            </a:r>
            <a:r>
              <a:rPr lang="en-US" sz="2600" b="1"/>
              <a:t>KeyEvent</a:t>
            </a:r>
            <a:r>
              <a:rPr lang="en-US" sz="2800">
                <a:latin typeface="Times New Roman" charset="0"/>
              </a:rPr>
              <a:t> object, which indicates which key is involved.</a:t>
            </a:r>
          </a:p>
        </p:txBody>
      </p:sp>
      <p:sp>
        <p:nvSpPr>
          <p:cNvPr id="5130" name="Rectangle 15"/>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T</a:t>
            </a:r>
            <a:r>
              <a:rPr lang="en-US" sz="2800" dirty="0" smtClean="0">
                <a:latin typeface="Times New Roman" charset="0"/>
              </a:rPr>
              <a:t>he </a:t>
            </a:r>
            <a:r>
              <a:rPr lang="en-US" sz="2400" b="1" dirty="0"/>
              <a:t>run</a:t>
            </a:r>
            <a:r>
              <a:rPr lang="en-US" sz="2800" dirty="0">
                <a:latin typeface="Times New Roman" charset="0"/>
              </a:rPr>
              <a:t> method should call </a:t>
            </a:r>
            <a:r>
              <a:rPr lang="en-US" sz="2400" b="1" dirty="0" err="1"/>
              <a:t>addKeyListeners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5131" name="Text Box 18"/>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4"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Keyboard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9217617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22015"/>
            <a:ext cx="9144000" cy="5962422"/>
          </a:xfrm>
          <a:prstGeom prst="rect">
            <a:avLst/>
          </a:prstGeom>
        </p:spPr>
      </p:pic>
      <p:pic>
        <p:nvPicPr>
          <p:cNvPr id="7" name="Picture 6"/>
          <p:cNvPicPr>
            <a:picLocks noChangeAspect="1"/>
          </p:cNvPicPr>
          <p:nvPr/>
        </p:nvPicPr>
        <p:blipFill rotWithShape="1">
          <a:blip r:embed="rId3"/>
          <a:srcRect b="2110"/>
          <a:stretch/>
        </p:blipFill>
        <p:spPr>
          <a:xfrm>
            <a:off x="0" y="747848"/>
            <a:ext cx="9144000" cy="5836589"/>
          </a:xfrm>
          <a:prstGeom prst="rect">
            <a:avLst/>
          </a:prstGeom>
        </p:spPr>
      </p:pic>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Catch Me If You Can?</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8836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Warm Up: Making Tracks</a:t>
            </a:r>
            <a:endParaRPr lang="en-US" sz="4000" b="1" dirty="0">
              <a:solidFill>
                <a:schemeClr val="tx1"/>
              </a:solidFill>
              <a:latin typeface="Century Gothic"/>
              <a:cs typeface="Century Gothic"/>
            </a:endParaRPr>
          </a:p>
        </p:txBody>
      </p:sp>
      <p:pic>
        <p:nvPicPr>
          <p:cNvPr id="2" name="Picture 1"/>
          <p:cNvPicPr>
            <a:picLocks noChangeAspect="1"/>
          </p:cNvPicPr>
          <p:nvPr/>
        </p:nvPicPr>
        <p:blipFill>
          <a:blip r:embed="rId2"/>
          <a:stretch>
            <a:fillRect/>
          </a:stretch>
        </p:blipFill>
        <p:spPr>
          <a:xfrm>
            <a:off x="0" y="907431"/>
            <a:ext cx="9144000" cy="5950569"/>
          </a:xfrm>
          <a:prstGeom prst="rect">
            <a:avLst/>
          </a:prstGeom>
        </p:spPr>
      </p:pic>
      <p:pic>
        <p:nvPicPr>
          <p:cNvPr id="9" name="Picture 8"/>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9904" r="89856"/>
                    </a14:imgEffect>
                  </a14:imgLayer>
                </a14:imgProps>
              </a:ext>
            </a:extLst>
          </a:blip>
          <a:stretch>
            <a:fillRect/>
          </a:stretch>
        </p:blipFill>
        <p:spPr>
          <a:xfrm>
            <a:off x="3168875" y="1362270"/>
            <a:ext cx="695606" cy="695606"/>
          </a:xfrm>
          <a:prstGeom prst="rect">
            <a:avLst/>
          </a:prstGeom>
        </p:spPr>
      </p:pic>
    </p:spTree>
    <p:extLst>
      <p:ext uri="{BB962C8B-B14F-4D97-AF65-F5344CB8AC3E}">
        <p14:creationId xmlns:p14="http://schemas.microsoft.com/office/powerpoint/2010/main" val="1283181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889" y="0"/>
            <a:ext cx="10287000" cy="6858000"/>
          </a:xfrm>
          <a:prstGeom prst="rect">
            <a:avLst/>
          </a:prstGeom>
        </p:spPr>
      </p:pic>
      <p:sp>
        <p:nvSpPr>
          <p:cNvPr id="4" name="TextBox 3"/>
          <p:cNvSpPr txBox="1"/>
          <p:nvPr/>
        </p:nvSpPr>
        <p:spPr>
          <a:xfrm>
            <a:off x="7211212" y="6488668"/>
            <a:ext cx="1980029" cy="369332"/>
          </a:xfrm>
          <a:prstGeom prst="rect">
            <a:avLst/>
          </a:prstGeom>
          <a:noFill/>
        </p:spPr>
        <p:txBody>
          <a:bodyPr wrap="none" rtlCol="0">
            <a:spAutoFit/>
          </a:bodyPr>
          <a:lstStyle/>
          <a:p>
            <a:r>
              <a:rPr lang="en-US" dirty="0" smtClean="0">
                <a:solidFill>
                  <a:schemeClr val="accent1">
                    <a:lumMod val="40000"/>
                    <a:lumOff val="60000"/>
                  </a:schemeClr>
                </a:solidFill>
              </a:rPr>
              <a:t>Source: The Hobbit</a:t>
            </a:r>
            <a:endParaRPr lang="en-US" dirty="0">
              <a:solidFill>
                <a:schemeClr val="accent1">
                  <a:lumMod val="40000"/>
                  <a:lumOff val="60000"/>
                </a:schemeClr>
              </a:solidFill>
            </a:endParaRPr>
          </a:p>
        </p:txBody>
      </p:sp>
      <p:sp>
        <p:nvSpPr>
          <p:cNvPr id="5"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We’ve Gotten Ahead of Ourselves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3891508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2649" y="1"/>
            <a:ext cx="12313981" cy="6926614"/>
          </a:xfrm>
          <a:prstGeom prst="rect">
            <a:avLst/>
          </a:prstGeom>
        </p:spPr>
      </p:pic>
      <p:sp>
        <p:nvSpPr>
          <p:cNvPr id="5" name="TextBox 4"/>
          <p:cNvSpPr txBox="1"/>
          <p:nvPr/>
        </p:nvSpPr>
        <p:spPr>
          <a:xfrm>
            <a:off x="7211212" y="6488668"/>
            <a:ext cx="1980029" cy="369332"/>
          </a:xfrm>
          <a:prstGeom prst="rect">
            <a:avLst/>
          </a:prstGeom>
          <a:noFill/>
        </p:spPr>
        <p:txBody>
          <a:bodyPr wrap="none" rtlCol="0">
            <a:spAutoFit/>
          </a:bodyPr>
          <a:lstStyle/>
          <a:p>
            <a:r>
              <a:rPr lang="en-US" dirty="0" smtClean="0">
                <a:solidFill>
                  <a:srgbClr val="B9CDE5"/>
                </a:solidFill>
              </a:rPr>
              <a:t>Source: The Hobbit</a:t>
            </a:r>
            <a:endParaRPr lang="en-US" dirty="0">
              <a:solidFill>
                <a:srgbClr val="B9CDE5"/>
              </a:solidFill>
            </a:endParaRP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Start at the Beginning</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1351387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19667"/>
            <a:ext cx="9144000" cy="6138333"/>
          </a:xfrm>
          <a:prstGeom prst="rect">
            <a:avLst/>
          </a:prstGeom>
          <a:solidFill>
            <a:srgbClr val="86D0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Placeholder 1"/>
          <p:cNvSpPr txBox="1">
            <a:spLocks/>
          </p:cNvSpPr>
          <p:nvPr/>
        </p:nvSpPr>
        <p:spPr>
          <a:xfrm>
            <a:off x="0" y="-4387"/>
            <a:ext cx="9144000" cy="740664"/>
          </a:xfrm>
          <a:prstGeom prst="rect">
            <a:avLst/>
          </a:prstGeom>
          <a:solidFill>
            <a:srgbClr val="C3D69B">
              <a:alpha val="80000"/>
            </a:srgbClr>
          </a:solidFill>
        </p:spPr>
        <p:txBody>
          <a:bodyPr vert="horz" lIns="91440" tIns="45720" rIns="91440" bIns="45720" rtlCol="0" anchor="ctr">
            <a:noAutofit/>
          </a:bodyPr>
          <a:lstStyle>
            <a:lvl1pPr algn="ctr" defTabSz="457200" rtl="0" eaLnBrk="1" latinLnBrk="0" hangingPunct="1">
              <a:spcBef>
                <a:spcPct val="0"/>
              </a:spcBef>
              <a:buNone/>
              <a:defRPr sz="4000" b="0" kern="1200">
                <a:solidFill>
                  <a:schemeClr val="tx1"/>
                </a:solidFill>
                <a:latin typeface="Arial"/>
                <a:ea typeface="+mj-ea"/>
                <a:cs typeface="Arial"/>
              </a:defRPr>
            </a:lvl1pPr>
          </a:lstStyle>
          <a:p>
            <a:r>
              <a:rPr lang="en-US" sz="4600" dirty="0" smtClean="0">
                <a:latin typeface="Calibri"/>
                <a:cs typeface="Calibri"/>
              </a:rPr>
              <a:t>Learning Goals</a:t>
            </a:r>
            <a:endParaRPr lang="en-US" sz="4600" dirty="0">
              <a:latin typeface="Calibri"/>
              <a:cs typeface="Calibri"/>
            </a:endParaRPr>
          </a:p>
        </p:txBody>
      </p:sp>
      <p:pic>
        <p:nvPicPr>
          <p:cNvPr id="6" name="Picture 5"/>
          <p:cNvPicPr>
            <a:picLocks noChangeAspect="1"/>
          </p:cNvPicPr>
          <p:nvPr/>
        </p:nvPicPr>
        <p:blipFill>
          <a:blip r:embed="rId2"/>
          <a:stretch>
            <a:fillRect/>
          </a:stretch>
        </p:blipFill>
        <p:spPr>
          <a:xfrm>
            <a:off x="-381000" y="1102078"/>
            <a:ext cx="9144000" cy="6098644"/>
          </a:xfrm>
          <a:prstGeom prst="rect">
            <a:avLst/>
          </a:prstGeom>
        </p:spPr>
      </p:pic>
      <p:sp>
        <p:nvSpPr>
          <p:cNvPr id="18" name="TextBox 17"/>
          <p:cNvSpPr txBox="1"/>
          <p:nvPr/>
        </p:nvSpPr>
        <p:spPr>
          <a:xfrm>
            <a:off x="372238" y="988743"/>
            <a:ext cx="8285434" cy="830997"/>
          </a:xfrm>
          <a:prstGeom prst="rect">
            <a:avLst/>
          </a:prstGeom>
          <a:noFill/>
        </p:spPr>
        <p:txBody>
          <a:bodyPr wrap="square" rtlCol="0">
            <a:spAutoFit/>
          </a:bodyPr>
          <a:lstStyle/>
          <a:p>
            <a:pPr marL="457200" indent="-457200" algn="ctr">
              <a:buAutoNum type="arabicPeriod"/>
            </a:pPr>
            <a:r>
              <a:rPr lang="en-US" sz="2400" dirty="0" smtClean="0">
                <a:latin typeface="Chalkboard"/>
                <a:cs typeface="Chalkboard"/>
              </a:rPr>
              <a:t>Write a program that can respond to mouse events</a:t>
            </a:r>
          </a:p>
          <a:p>
            <a:pPr marL="457200" indent="-457200" algn="ctr">
              <a:buAutoNum type="arabicPeriod"/>
            </a:pPr>
            <a:r>
              <a:rPr lang="en-US" sz="2400" dirty="0" smtClean="0">
                <a:latin typeface="Chalkboard"/>
                <a:cs typeface="Chalkboard"/>
              </a:rPr>
              <a:t>Use an instance variable in your program</a:t>
            </a:r>
          </a:p>
        </p:txBody>
      </p:sp>
    </p:spTree>
    <p:extLst>
      <p:ext uri="{BB962C8B-B14F-4D97-AF65-F5344CB8AC3E}">
        <p14:creationId xmlns:p14="http://schemas.microsoft.com/office/powerpoint/2010/main" val="189740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3"/>
          <p:cNvSpPr>
            <a:spLocks noChangeArrowheads="1"/>
          </p:cNvSpPr>
          <p:nvPr/>
        </p:nvSpPr>
        <p:spPr bwMode="auto">
          <a:xfrm>
            <a:off x="482600" y="1161054"/>
            <a:ext cx="8128000" cy="478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buFontTx/>
              <a:buChar char="•"/>
            </a:pPr>
            <a:r>
              <a:rPr lang="en-US" sz="2800" dirty="0">
                <a:latin typeface="Calibri"/>
                <a:cs typeface="Calibri"/>
              </a:rPr>
              <a:t>When users interact with computer they generate events (e.g., moving/clicking the </a:t>
            </a:r>
            <a:r>
              <a:rPr lang="en-US" sz="2800" dirty="0" smtClean="0">
                <a:latin typeface="Calibri"/>
                <a:cs typeface="Calibri"/>
              </a:rPr>
              <a:t>mouse)</a:t>
            </a:r>
            <a:endParaRPr lang="en-US" sz="2400" b="1" dirty="0">
              <a:latin typeface="Calibri"/>
              <a:cs typeface="Calibri"/>
            </a:endParaRPr>
          </a:p>
          <a:p>
            <a:pPr marL="342900" indent="-342900">
              <a:lnSpc>
                <a:spcPct val="85000"/>
              </a:lnSpc>
              <a:spcAft>
                <a:spcPct val="30000"/>
              </a:spcAft>
              <a:buSzPct val="100000"/>
              <a:buFontTx/>
              <a:buChar char="•"/>
            </a:pPr>
            <a:r>
              <a:rPr lang="en-US" sz="2800" dirty="0" smtClean="0">
                <a:latin typeface="Calibri"/>
                <a:cs typeface="Calibri"/>
              </a:rPr>
              <a:t>Can </a:t>
            </a:r>
            <a:r>
              <a:rPr lang="en-US" sz="2800" dirty="0">
                <a:latin typeface="Calibri"/>
                <a:cs typeface="Calibri"/>
              </a:rPr>
              <a:t>respond to events by having </a:t>
            </a:r>
            <a:r>
              <a:rPr lang="en-US" sz="2800" b="1" u="sng" dirty="0">
                <a:latin typeface="Calibri"/>
                <a:cs typeface="Calibri"/>
              </a:rPr>
              <a:t>listener</a:t>
            </a:r>
            <a:r>
              <a:rPr lang="en-US" sz="2800" dirty="0">
                <a:latin typeface="Calibri"/>
                <a:cs typeface="Calibri"/>
              </a:rPr>
              <a:t> for events</a:t>
            </a:r>
          </a:p>
          <a:p>
            <a:pPr marL="742950" lvl="1" indent="-285750">
              <a:lnSpc>
                <a:spcPct val="85000"/>
              </a:lnSpc>
              <a:spcAft>
                <a:spcPct val="30000"/>
              </a:spcAft>
              <a:buSzPct val="100000"/>
            </a:pPr>
            <a:r>
              <a:rPr lang="en-US" sz="2400" b="1" dirty="0">
                <a:latin typeface="Calibri"/>
                <a:cs typeface="Calibri"/>
              </a:rPr>
              <a:t>			</a:t>
            </a:r>
            <a:r>
              <a:rPr lang="en-US" sz="2400" b="1" dirty="0" err="1">
                <a:latin typeface="Courier"/>
                <a:cs typeface="Courier"/>
              </a:rPr>
              <a:t>addMouseListeners</a:t>
            </a:r>
            <a:r>
              <a:rPr lang="en-US" sz="2400" b="1" dirty="0">
                <a:latin typeface="Courier"/>
                <a:cs typeface="Courier"/>
              </a:rPr>
              <a:t>(</a:t>
            </a:r>
            <a:r>
              <a:rPr lang="en-US" sz="2400" b="1" dirty="0" smtClean="0">
                <a:latin typeface="Courier"/>
                <a:cs typeface="Courier"/>
              </a:rPr>
              <a:t>)</a:t>
            </a:r>
          </a:p>
          <a:p>
            <a:pPr marL="742950" lvl="1" indent="-285750">
              <a:lnSpc>
                <a:spcPct val="85000"/>
              </a:lnSpc>
              <a:spcAft>
                <a:spcPct val="30000"/>
              </a:spcAft>
              <a:buSzPct val="100000"/>
            </a:pPr>
            <a:endParaRPr lang="en-US" sz="2800" dirty="0">
              <a:latin typeface="Calibri"/>
              <a:cs typeface="Calibri"/>
            </a:endParaRPr>
          </a:p>
          <a:p>
            <a:pPr marL="342900" indent="-342900">
              <a:lnSpc>
                <a:spcPct val="85000"/>
              </a:lnSpc>
              <a:spcAft>
                <a:spcPct val="30000"/>
              </a:spcAft>
              <a:buSzPct val="100000"/>
              <a:buFontTx/>
              <a:buChar char="•"/>
            </a:pPr>
            <a:r>
              <a:rPr lang="en-US" sz="2800" dirty="0" smtClean="0">
                <a:latin typeface="Calibri"/>
                <a:cs typeface="Calibri"/>
              </a:rPr>
              <a:t>Listeners get control of the program when an event happens.</a:t>
            </a:r>
            <a:endParaRPr lang="en-US" sz="2800" dirty="0">
              <a:latin typeface="Calibri"/>
              <a:cs typeface="Calibri"/>
            </a:endParaRPr>
          </a:p>
        </p:txBody>
      </p:sp>
      <p:sp>
        <p:nvSpPr>
          <p:cNvPr id="3076" name="Text Box 4"/>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6"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Listener Model</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2775826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61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61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6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228600" y="2613495"/>
            <a:ext cx="8610600" cy="2362200"/>
            <a:chOff x="96" y="1872"/>
            <a:chExt cx="5424" cy="1488"/>
          </a:xfrm>
        </p:grpSpPr>
        <p:sp>
          <p:nvSpPr>
            <p:cNvPr id="4103" name="Rectangle 6"/>
            <p:cNvSpPr>
              <a:spLocks noChangeArrowheads="1"/>
            </p:cNvSpPr>
            <p:nvPr/>
          </p:nvSpPr>
          <p:spPr bwMode="auto">
            <a:xfrm>
              <a:off x="96" y="1872"/>
              <a:ext cx="2016" cy="265"/>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mouseClicked(</a:t>
              </a:r>
              <a:r>
                <a:rPr lang="en-US" sz="600" i="1">
                  <a:latin typeface="Times New Roman" charset="0"/>
                </a:rPr>
                <a:t> </a:t>
              </a:r>
              <a:r>
                <a:rPr lang="en-US" sz="2400" i="1">
                  <a:latin typeface="Times New Roman" charset="0"/>
                </a:rPr>
                <a:t>e</a:t>
              </a:r>
              <a:r>
                <a:rPr lang="en-US" sz="2400" b="1"/>
                <a:t>)</a:t>
              </a:r>
            </a:p>
          </p:txBody>
        </p:sp>
        <p:sp>
          <p:nvSpPr>
            <p:cNvPr id="4104" name="Rectangle 7"/>
            <p:cNvSpPr>
              <a:spLocks noChangeArrowheads="1"/>
            </p:cNvSpPr>
            <p:nvPr/>
          </p:nvSpPr>
          <p:spPr bwMode="auto">
            <a:xfrm>
              <a:off x="96" y="2131"/>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mousePressed(</a:t>
              </a:r>
              <a:r>
                <a:rPr lang="en-US" sz="600" i="1">
                  <a:latin typeface="Times New Roman" charset="0"/>
                </a:rPr>
                <a:t> </a:t>
              </a:r>
              <a:r>
                <a:rPr lang="en-US" sz="2400" i="1">
                  <a:latin typeface="Times New Roman" charset="0"/>
                </a:rPr>
                <a:t>e</a:t>
              </a:r>
              <a:r>
                <a:rPr lang="en-US" sz="2400" b="1"/>
                <a:t>)</a:t>
              </a:r>
            </a:p>
          </p:txBody>
        </p:sp>
        <p:sp>
          <p:nvSpPr>
            <p:cNvPr id="4105" name="Rectangle 8"/>
            <p:cNvSpPr>
              <a:spLocks noChangeArrowheads="1"/>
            </p:cNvSpPr>
            <p:nvPr/>
          </p:nvSpPr>
          <p:spPr bwMode="auto">
            <a:xfrm>
              <a:off x="96" y="2389"/>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mouseReleased(</a:t>
              </a:r>
              <a:r>
                <a:rPr lang="en-US" sz="2400" i="1">
                  <a:latin typeface="Times New Roman" charset="0"/>
                </a:rPr>
                <a:t>e</a:t>
              </a:r>
              <a:r>
                <a:rPr lang="en-US" sz="2400" b="1"/>
                <a:t>)</a:t>
              </a:r>
            </a:p>
          </p:txBody>
        </p:sp>
        <p:sp>
          <p:nvSpPr>
            <p:cNvPr id="4106" name="Rectangle 9"/>
            <p:cNvSpPr>
              <a:spLocks noChangeArrowheads="1"/>
            </p:cNvSpPr>
            <p:nvPr/>
          </p:nvSpPr>
          <p:spPr bwMode="auto">
            <a:xfrm>
              <a:off x="96" y="2647"/>
              <a:ext cx="2016" cy="266"/>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mouseMoved(</a:t>
              </a:r>
              <a:r>
                <a:rPr lang="en-US" sz="2400" i="1">
                  <a:latin typeface="Times New Roman" charset="0"/>
                </a:rPr>
                <a:t>e</a:t>
              </a:r>
              <a:r>
                <a:rPr lang="en-US" sz="2400" b="1"/>
                <a:t>)</a:t>
              </a:r>
            </a:p>
          </p:txBody>
        </p:sp>
        <p:sp>
          <p:nvSpPr>
            <p:cNvPr id="4107" name="Rectangle 10"/>
            <p:cNvSpPr>
              <a:spLocks noChangeArrowheads="1"/>
            </p:cNvSpPr>
            <p:nvPr/>
          </p:nvSpPr>
          <p:spPr bwMode="auto">
            <a:xfrm>
              <a:off x="96" y="2903"/>
              <a:ext cx="2016" cy="457"/>
            </a:xfrm>
            <a:prstGeom prst="rect">
              <a:avLst/>
            </a:prstGeom>
            <a:solidFill>
              <a:schemeClr val="bg1"/>
            </a:solidFill>
            <a:ln w="9525">
              <a:solidFill>
                <a:schemeClr val="tx1"/>
              </a:solidFill>
              <a:miter lim="800000"/>
              <a:headEnd/>
              <a:tailEnd/>
            </a:ln>
          </p:spPr>
          <p:txBody>
            <a:bodyPr wrap="none" anchor="ctr"/>
            <a:lstStyle/>
            <a:p>
              <a:pPr>
                <a:lnSpc>
                  <a:spcPct val="80000"/>
                </a:lnSpc>
              </a:pPr>
              <a:r>
                <a:rPr lang="en-US" sz="2400" b="1"/>
                <a:t>mouseDragged(</a:t>
              </a:r>
              <a:r>
                <a:rPr lang="en-US" sz="2400" i="1">
                  <a:latin typeface="Times New Roman" charset="0"/>
                </a:rPr>
                <a:t>e</a:t>
              </a:r>
              <a:r>
                <a:rPr lang="en-US" sz="2400" b="1"/>
                <a:t>)</a:t>
              </a:r>
            </a:p>
          </p:txBody>
        </p:sp>
        <p:sp>
          <p:nvSpPr>
            <p:cNvPr id="4108" name="Rectangle 12"/>
            <p:cNvSpPr>
              <a:spLocks noChangeArrowheads="1"/>
            </p:cNvSpPr>
            <p:nvPr/>
          </p:nvSpPr>
          <p:spPr bwMode="auto">
            <a:xfrm>
              <a:off x="2112" y="1872"/>
              <a:ext cx="3408" cy="265"/>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clicks the mouse</a:t>
              </a:r>
            </a:p>
          </p:txBody>
        </p:sp>
        <p:sp>
          <p:nvSpPr>
            <p:cNvPr id="4109" name="Rectangle 13"/>
            <p:cNvSpPr>
              <a:spLocks noChangeArrowheads="1"/>
            </p:cNvSpPr>
            <p:nvPr/>
          </p:nvSpPr>
          <p:spPr bwMode="auto">
            <a:xfrm>
              <a:off x="2112" y="2131"/>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pressed</a:t>
              </a:r>
            </a:p>
          </p:txBody>
        </p:sp>
        <p:sp>
          <p:nvSpPr>
            <p:cNvPr id="4110" name="Rectangle 14"/>
            <p:cNvSpPr>
              <a:spLocks noChangeArrowheads="1"/>
            </p:cNvSpPr>
            <p:nvPr/>
          </p:nvSpPr>
          <p:spPr bwMode="auto">
            <a:xfrm>
              <a:off x="2112" y="2389"/>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button is released</a:t>
              </a:r>
            </a:p>
          </p:txBody>
        </p:sp>
        <p:sp>
          <p:nvSpPr>
            <p:cNvPr id="4111" name="Rectangle 15"/>
            <p:cNvSpPr>
              <a:spLocks noChangeArrowheads="1"/>
            </p:cNvSpPr>
            <p:nvPr/>
          </p:nvSpPr>
          <p:spPr bwMode="auto">
            <a:xfrm>
              <a:off x="2112" y="2647"/>
              <a:ext cx="3408" cy="266"/>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user moves the mouse </a:t>
              </a:r>
            </a:p>
          </p:txBody>
        </p:sp>
        <p:sp>
          <p:nvSpPr>
            <p:cNvPr id="4112" name="Rectangle 16"/>
            <p:cNvSpPr>
              <a:spLocks noChangeArrowheads="1"/>
            </p:cNvSpPr>
            <p:nvPr/>
          </p:nvSpPr>
          <p:spPr bwMode="auto">
            <a:xfrm>
              <a:off x="2112" y="2903"/>
              <a:ext cx="3408" cy="457"/>
            </a:xfrm>
            <a:prstGeom prst="rect">
              <a:avLst/>
            </a:prstGeom>
            <a:solidFill>
              <a:schemeClr val="bg1"/>
            </a:solidFill>
            <a:ln w="9525">
              <a:solidFill>
                <a:schemeClr val="tx1"/>
              </a:solidFill>
              <a:miter lim="800000"/>
              <a:headEnd/>
              <a:tailEnd/>
            </a:ln>
          </p:spPr>
          <p:txBody>
            <a:bodyPr wrap="none" anchor="ctr"/>
            <a:lstStyle/>
            <a:p>
              <a:pPr>
                <a:lnSpc>
                  <a:spcPct val="85000"/>
                </a:lnSpc>
              </a:pPr>
              <a:r>
                <a:rPr lang="en-US" sz="2400">
                  <a:latin typeface="Times New Roman" charset="0"/>
                </a:rPr>
                <a:t>Called when the mouse is dragged with </a:t>
              </a:r>
            </a:p>
            <a:p>
              <a:pPr>
                <a:lnSpc>
                  <a:spcPct val="85000"/>
                </a:lnSpc>
              </a:pPr>
              <a:r>
                <a:rPr lang="en-US" sz="2400">
                  <a:latin typeface="Times New Roman" charset="0"/>
                </a:rPr>
                <a:t>the button down</a:t>
              </a:r>
            </a:p>
          </p:txBody>
        </p:sp>
      </p:grpSp>
      <p:sp>
        <p:nvSpPr>
          <p:cNvPr id="309265" name="Rectangle 17"/>
          <p:cNvSpPr>
            <a:spLocks noChangeArrowheads="1"/>
          </p:cNvSpPr>
          <p:nvPr/>
        </p:nvSpPr>
        <p:spPr bwMode="auto">
          <a:xfrm>
            <a:off x="101600" y="5486400"/>
            <a:ext cx="85852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Aft>
                <a:spcPct val="50000"/>
              </a:spcAft>
              <a:buSzPct val="100000"/>
            </a:pPr>
            <a:r>
              <a:rPr lang="en-US" sz="2800">
                <a:latin typeface="Times New Roman" charset="0"/>
              </a:rPr>
              <a:t>	The parameter </a:t>
            </a:r>
            <a:r>
              <a:rPr lang="en-US" sz="2800" i="1">
                <a:latin typeface="Times New Roman" charset="0"/>
              </a:rPr>
              <a:t>e</a:t>
            </a:r>
            <a:r>
              <a:rPr lang="en-US" sz="2800">
                <a:latin typeface="Times New Roman" charset="0"/>
              </a:rPr>
              <a:t> is </a:t>
            </a:r>
            <a:r>
              <a:rPr lang="en-US" sz="2600" b="1"/>
              <a:t>MouseEvent</a:t>
            </a:r>
            <a:r>
              <a:rPr lang="en-US" sz="2800">
                <a:latin typeface="Times New Roman" charset="0"/>
              </a:rPr>
              <a:t> object, which provides more data about event, such as the location of mouse.  </a:t>
            </a:r>
          </a:p>
        </p:txBody>
      </p:sp>
      <p:sp>
        <p:nvSpPr>
          <p:cNvPr id="4101" name="Rectangle 18"/>
          <p:cNvSpPr>
            <a:spLocks noChangeArrowheads="1"/>
          </p:cNvSpPr>
          <p:nvPr/>
        </p:nvSpPr>
        <p:spPr bwMode="auto">
          <a:xfrm>
            <a:off x="482600" y="1155700"/>
            <a:ext cx="8356600" cy="158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r>
              <a:rPr lang="en-US" sz="2800" dirty="0" smtClean="0">
                <a:latin typeface="Times New Roman" charset="0"/>
              </a:rPr>
              <a:t>1</a:t>
            </a:r>
            <a:r>
              <a:rPr lang="en-US" sz="2800" dirty="0">
                <a:latin typeface="Times New Roman" charset="0"/>
              </a:rPr>
              <a:t>.	</a:t>
            </a:r>
            <a:r>
              <a:rPr lang="en-US" sz="2400" dirty="0" smtClean="0"/>
              <a:t>The </a:t>
            </a:r>
            <a:r>
              <a:rPr lang="en-US" sz="2400" b="1" dirty="0" smtClean="0"/>
              <a:t>run</a:t>
            </a:r>
            <a:r>
              <a:rPr lang="en-US" sz="2800" dirty="0" smtClean="0">
                <a:latin typeface="Times New Roman" charset="0"/>
              </a:rPr>
              <a:t> </a:t>
            </a:r>
            <a:r>
              <a:rPr lang="en-US" sz="2800" dirty="0">
                <a:latin typeface="Times New Roman" charset="0"/>
              </a:rPr>
              <a:t>method should call </a:t>
            </a:r>
            <a:r>
              <a:rPr lang="en-US" sz="2400" b="1" dirty="0" err="1"/>
              <a:t>addMouseListeners</a:t>
            </a:r>
            <a:endParaRPr lang="en-US" sz="2800" dirty="0">
              <a:latin typeface="Times New Roman" charset="0"/>
            </a:endParaRPr>
          </a:p>
          <a:p>
            <a:pPr marL="342900" indent="-342900"/>
            <a:r>
              <a:rPr lang="en-US" sz="2800" dirty="0">
                <a:latin typeface="Times New Roman" charset="0"/>
              </a:rPr>
              <a:t>2.	Write definitions of any listener methods needed</a:t>
            </a:r>
          </a:p>
        </p:txBody>
      </p:sp>
      <p:sp>
        <p:nvSpPr>
          <p:cNvPr id="4102" name="Text Box 21"/>
          <p:cNvSpPr txBox="1">
            <a:spLocks noChangeArrowheads="1"/>
          </p:cNvSpPr>
          <p:nvPr/>
        </p:nvSpPr>
        <p:spPr bwMode="auto">
          <a:xfrm>
            <a:off x="0" y="6521450"/>
            <a:ext cx="49482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1600">
                <a:solidFill>
                  <a:schemeClr val="tx1"/>
                </a:solidFill>
                <a:latin typeface="Courier New" charset="0"/>
                <a:ea typeface="ＭＳ Ｐゴシック" charset="0"/>
              </a:defRPr>
            </a:lvl1pPr>
            <a:lvl2pPr marL="742950" indent="-285750">
              <a:defRPr sz="1600">
                <a:solidFill>
                  <a:schemeClr val="tx1"/>
                </a:solidFill>
                <a:latin typeface="Courier New" charset="0"/>
                <a:ea typeface="ＭＳ Ｐゴシック" charset="0"/>
              </a:defRPr>
            </a:lvl2pPr>
            <a:lvl3pPr marL="1143000" indent="-228600">
              <a:defRPr sz="1600">
                <a:solidFill>
                  <a:schemeClr val="tx1"/>
                </a:solidFill>
                <a:latin typeface="Courier New" charset="0"/>
                <a:ea typeface="ＭＳ Ｐゴシック" charset="0"/>
              </a:defRPr>
            </a:lvl3pPr>
            <a:lvl4pPr marL="1600200" indent="-228600">
              <a:defRPr sz="1600">
                <a:solidFill>
                  <a:schemeClr val="tx1"/>
                </a:solidFill>
                <a:latin typeface="Courier New" charset="0"/>
                <a:ea typeface="ＭＳ Ｐゴシック" charset="0"/>
              </a:defRPr>
            </a:lvl4pPr>
            <a:lvl5pPr marL="2057400" indent="-228600">
              <a:defRPr sz="1600">
                <a:solidFill>
                  <a:schemeClr val="tx1"/>
                </a:solidFill>
                <a:latin typeface="Courier New" charset="0"/>
                <a:ea typeface="ＭＳ Ｐゴシック" charset="0"/>
              </a:defRPr>
            </a:lvl5pPr>
            <a:lvl6pPr marL="2514600" indent="-228600" eaLnBrk="0" fontAlgn="base" hangingPunct="0">
              <a:spcBef>
                <a:spcPct val="0"/>
              </a:spcBef>
              <a:spcAft>
                <a:spcPct val="0"/>
              </a:spcAft>
              <a:defRPr sz="1600">
                <a:solidFill>
                  <a:schemeClr val="tx1"/>
                </a:solidFill>
                <a:latin typeface="Courier New" charset="0"/>
                <a:ea typeface="ＭＳ Ｐゴシック" charset="0"/>
              </a:defRPr>
            </a:lvl6pPr>
            <a:lvl7pPr marL="2971800" indent="-228600" eaLnBrk="0" fontAlgn="base" hangingPunct="0">
              <a:spcBef>
                <a:spcPct val="0"/>
              </a:spcBef>
              <a:spcAft>
                <a:spcPct val="0"/>
              </a:spcAft>
              <a:defRPr sz="1600">
                <a:solidFill>
                  <a:schemeClr val="tx1"/>
                </a:solidFill>
                <a:latin typeface="Courier New" charset="0"/>
                <a:ea typeface="ＭＳ Ｐゴシック" charset="0"/>
              </a:defRPr>
            </a:lvl7pPr>
            <a:lvl8pPr marL="3429000" indent="-228600" eaLnBrk="0" fontAlgn="base" hangingPunct="0">
              <a:spcBef>
                <a:spcPct val="0"/>
              </a:spcBef>
              <a:spcAft>
                <a:spcPct val="0"/>
              </a:spcAft>
              <a:defRPr sz="1600">
                <a:solidFill>
                  <a:schemeClr val="tx1"/>
                </a:solidFill>
                <a:latin typeface="Courier New" charset="0"/>
                <a:ea typeface="ＭＳ Ｐゴシック" charset="0"/>
              </a:defRPr>
            </a:lvl8pPr>
            <a:lvl9pPr marL="3886200" indent="-228600" eaLnBrk="0" fontAlgn="base" hangingPunct="0">
              <a:spcBef>
                <a:spcPct val="0"/>
              </a:spcBef>
              <a:spcAft>
                <a:spcPct val="0"/>
              </a:spcAft>
              <a:defRPr sz="1600">
                <a:solidFill>
                  <a:schemeClr val="tx1"/>
                </a:solidFill>
                <a:latin typeface="Courier New" charset="0"/>
                <a:ea typeface="ＭＳ Ｐゴシック" charset="0"/>
              </a:defRPr>
            </a:lvl9pPr>
          </a:lstStyle>
          <a:p>
            <a:pPr>
              <a:spcBef>
                <a:spcPct val="50000"/>
              </a:spcBef>
            </a:pPr>
            <a:r>
              <a:rPr lang="en-US" i="1">
                <a:latin typeface="Times New Roman" charset="0"/>
              </a:rPr>
              <a:t>Using portions of slides by Eric Roberts</a:t>
            </a:r>
          </a:p>
        </p:txBody>
      </p:sp>
      <p:sp>
        <p:nvSpPr>
          <p:cNvPr id="18" name="Rectangle 2"/>
          <p:cNvSpPr txBox="1">
            <a:spLocks noChangeArrowheads="1"/>
          </p:cNvSpPr>
          <p:nvPr/>
        </p:nvSpPr>
        <p:spPr>
          <a:xfrm>
            <a:off x="0" y="-24152"/>
            <a:ext cx="9144000" cy="746387"/>
          </a:xfrm>
          <a:prstGeom prst="rect">
            <a:avLst/>
          </a:prstGeom>
          <a:solidFill>
            <a:schemeClr val="accent3">
              <a:lumMod val="60000"/>
              <a:lumOff val="40000"/>
            </a:schemeClr>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vert="horz" lIns="91440" tIns="45720" rIns="91440" bIns="45720" rtlCol="0" anchor="ctr">
            <a:normAutofit/>
          </a:bodyPr>
          <a:lstStyle>
            <a:lvl1pPr algn="ctr" defTabSz="4572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dirty="0" smtClean="0">
                <a:solidFill>
                  <a:schemeClr val="tx1"/>
                </a:solidFill>
                <a:latin typeface="Century Gothic"/>
                <a:cs typeface="Century Gothic"/>
              </a:rPr>
              <a:t>Responding to Mouse Events</a:t>
            </a:r>
            <a:endParaRPr lang="en-US" sz="4000" b="1" dirty="0">
              <a:solidFill>
                <a:schemeClr val="tx1"/>
              </a:solidFill>
              <a:latin typeface="Century Gothic"/>
              <a:cs typeface="Century Gothic"/>
            </a:endParaRPr>
          </a:p>
        </p:txBody>
      </p:sp>
    </p:spTree>
    <p:extLst>
      <p:ext uri="{BB962C8B-B14F-4D97-AF65-F5344CB8AC3E}">
        <p14:creationId xmlns:p14="http://schemas.microsoft.com/office/powerpoint/2010/main" val="827030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9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0"/>
            <a:ext cx="9677400" cy="6858000"/>
          </a:xfrm>
          <a:prstGeom prst="rect">
            <a:avLst/>
          </a:prstGeom>
          <a:solidFill>
            <a:srgbClr val="000000"/>
          </a:solidFill>
          <a:ln>
            <a:solidFill>
              <a:srgbClr val="010000"/>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dirty="0">
              <a:solidFill>
                <a:srgbClr val="010000"/>
              </a:solidFill>
            </a:endParaRPr>
          </a:p>
        </p:txBody>
      </p:sp>
      <p:sp>
        <p:nvSpPr>
          <p:cNvPr id="96258" name="TextBox 1"/>
          <p:cNvSpPr txBox="1">
            <a:spLocks noChangeArrowheads="1"/>
          </p:cNvSpPr>
          <p:nvPr/>
        </p:nvSpPr>
        <p:spPr bwMode="auto">
          <a:xfrm>
            <a:off x="-152400" y="2733675"/>
            <a:ext cx="9677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3600" dirty="0" smtClean="0">
                <a:solidFill>
                  <a:schemeClr val="bg1"/>
                </a:solidFill>
                <a:latin typeface="Courier"/>
                <a:cs typeface="Courier"/>
              </a:rPr>
              <a:t>Example</a:t>
            </a:r>
            <a:endParaRPr lang="en-US" sz="3600" dirty="0">
              <a:solidFill>
                <a:schemeClr val="bg1"/>
              </a:solidFill>
              <a:latin typeface="Courier"/>
              <a:cs typeface="Courier"/>
            </a:endParaRPr>
          </a:p>
        </p:txBody>
      </p:sp>
    </p:spTree>
    <p:extLst>
      <p:ext uri="{BB962C8B-B14F-4D97-AF65-F5344CB8AC3E}">
        <p14:creationId xmlns:p14="http://schemas.microsoft.com/office/powerpoint/2010/main" val="4807532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1767</TotalTime>
  <Words>540</Words>
  <Application>Microsoft Macintosh PowerPoint</Application>
  <PresentationFormat>On-screen Show (4:3)</PresentationFormat>
  <Paragraphs>137</Paragraphs>
  <Slides>35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Century Gothic</vt:lpstr>
      <vt:lpstr>Chalkboard</vt:lpstr>
      <vt:lpstr>Courier</vt:lpstr>
      <vt:lpstr>ＭＳ Ｐゴシック</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Stanford</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Piech</dc:creator>
  <cp:lastModifiedBy>Tyler Jay Conklin</cp:lastModifiedBy>
  <cp:revision>12</cp:revision>
  <dcterms:created xsi:type="dcterms:W3CDTF">2016-06-23T10:30:28Z</dcterms:created>
  <dcterms:modified xsi:type="dcterms:W3CDTF">2017-07-06T20:50:33Z</dcterms:modified>
</cp:coreProperties>
</file>